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1"/>
  </p:notesMasterIdLst>
  <p:handoutMasterIdLst>
    <p:handoutMasterId r:id="rId92"/>
  </p:handoutMasterIdLst>
  <p:sldIdLst>
    <p:sldId id="1151" r:id="rId5"/>
    <p:sldId id="1154" r:id="rId6"/>
    <p:sldId id="976" r:id="rId7"/>
    <p:sldId id="2145705989" r:id="rId8"/>
    <p:sldId id="2145705990" r:id="rId9"/>
    <p:sldId id="2145705986" r:id="rId10"/>
    <p:sldId id="408" r:id="rId11"/>
    <p:sldId id="978" r:id="rId12"/>
    <p:sldId id="937" r:id="rId13"/>
    <p:sldId id="688" r:id="rId14"/>
    <p:sldId id="896" r:id="rId15"/>
    <p:sldId id="1005" r:id="rId16"/>
    <p:sldId id="958" r:id="rId17"/>
    <p:sldId id="714" r:id="rId18"/>
    <p:sldId id="386" r:id="rId19"/>
    <p:sldId id="2145705991" r:id="rId20"/>
    <p:sldId id="405" r:id="rId21"/>
    <p:sldId id="406" r:id="rId22"/>
    <p:sldId id="959" r:id="rId23"/>
    <p:sldId id="2145705985" r:id="rId24"/>
    <p:sldId id="897" r:id="rId25"/>
    <p:sldId id="339" r:id="rId26"/>
    <p:sldId id="422" r:id="rId27"/>
    <p:sldId id="950" r:id="rId28"/>
    <p:sldId id="2145705993" r:id="rId29"/>
    <p:sldId id="949" r:id="rId30"/>
    <p:sldId id="2145705994" r:id="rId31"/>
    <p:sldId id="328" r:id="rId32"/>
    <p:sldId id="985" r:id="rId33"/>
    <p:sldId id="960" r:id="rId34"/>
    <p:sldId id="385" r:id="rId35"/>
    <p:sldId id="627" r:id="rId36"/>
    <p:sldId id="299" r:id="rId37"/>
    <p:sldId id="296" r:id="rId38"/>
    <p:sldId id="423" r:id="rId39"/>
    <p:sldId id="438" r:id="rId40"/>
    <p:sldId id="605" r:id="rId41"/>
    <p:sldId id="297" r:id="rId42"/>
    <p:sldId id="643" r:id="rId43"/>
    <p:sldId id="899" r:id="rId44"/>
    <p:sldId id="559" r:id="rId45"/>
    <p:sldId id="289" r:id="rId46"/>
    <p:sldId id="430" r:id="rId47"/>
    <p:sldId id="2145705988" r:id="rId48"/>
    <p:sldId id="975" r:id="rId49"/>
    <p:sldId id="392" r:id="rId50"/>
    <p:sldId id="980" r:id="rId51"/>
    <p:sldId id="979" r:id="rId52"/>
    <p:sldId id="631" r:id="rId53"/>
    <p:sldId id="898" r:id="rId54"/>
    <p:sldId id="953" r:id="rId55"/>
    <p:sldId id="956" r:id="rId56"/>
    <p:sldId id="954" r:id="rId57"/>
    <p:sldId id="955" r:id="rId58"/>
    <p:sldId id="1001" r:id="rId59"/>
    <p:sldId id="1004" r:id="rId60"/>
    <p:sldId id="424" r:id="rId61"/>
    <p:sldId id="556" r:id="rId62"/>
    <p:sldId id="557" r:id="rId63"/>
    <p:sldId id="1152" r:id="rId64"/>
    <p:sldId id="2145705987" r:id="rId65"/>
    <p:sldId id="948" r:id="rId66"/>
    <p:sldId id="951" r:id="rId67"/>
    <p:sldId id="946" r:id="rId68"/>
    <p:sldId id="939" r:id="rId69"/>
    <p:sldId id="940" r:id="rId70"/>
    <p:sldId id="942" r:id="rId71"/>
    <p:sldId id="943" r:id="rId72"/>
    <p:sldId id="941" r:id="rId73"/>
    <p:sldId id="638" r:id="rId74"/>
    <p:sldId id="437" r:id="rId75"/>
    <p:sldId id="629" r:id="rId76"/>
    <p:sldId id="702" r:id="rId77"/>
    <p:sldId id="621" r:id="rId78"/>
    <p:sldId id="302" r:id="rId79"/>
    <p:sldId id="517" r:id="rId80"/>
    <p:sldId id="566" r:id="rId81"/>
    <p:sldId id="703" r:id="rId82"/>
    <p:sldId id="986" r:id="rId83"/>
    <p:sldId id="472" r:id="rId84"/>
    <p:sldId id="533" r:id="rId85"/>
    <p:sldId id="534" r:id="rId86"/>
    <p:sldId id="535" r:id="rId87"/>
    <p:sldId id="553" r:id="rId88"/>
    <p:sldId id="555" r:id="rId89"/>
    <p:sldId id="540"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5222"/>
    <p:restoredTop sz="97030"/>
  </p:normalViewPr>
  <p:slideViewPr>
    <p:cSldViewPr snapToGrid="0" snapToObjects="1">
      <p:cViewPr varScale="1">
        <p:scale>
          <a:sx n="174" d="100"/>
          <a:sy n="174" d="100"/>
        </p:scale>
        <p:origin x="992" y="168"/>
      </p:cViewPr>
      <p:guideLst>
        <p:guide orient="horz" pos="3216"/>
        <p:guide pos="3840"/>
        <p:guide pos="1392"/>
        <p:guide pos="1200"/>
        <p:guide pos="6384"/>
        <p:guide orient="horz" pos="3744"/>
        <p:guide orient="horz" pos="864"/>
      </p:guideLst>
    </p:cSldViewPr>
  </p:slideViewPr>
  <p:outlineViewPr>
    <p:cViewPr>
      <p:scale>
        <a:sx n="33" d="100"/>
        <a:sy n="33" d="100"/>
      </p:scale>
      <p:origin x="0" y="-10372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5/11/22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3</a:t>
            </a:fld>
            <a:endParaRPr lang="en-US"/>
          </a:p>
        </p:txBody>
      </p:sp>
    </p:spTree>
    <p:extLst>
      <p:ext uri="{BB962C8B-B14F-4D97-AF65-F5344CB8AC3E}">
        <p14:creationId xmlns:p14="http://schemas.microsoft.com/office/powerpoint/2010/main" val="1763570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17</a:t>
            </a:fld>
            <a:endParaRPr lang="en-US"/>
          </a:p>
        </p:txBody>
      </p:sp>
    </p:spTree>
    <p:extLst>
      <p:ext uri="{BB962C8B-B14F-4D97-AF65-F5344CB8AC3E}">
        <p14:creationId xmlns:p14="http://schemas.microsoft.com/office/powerpoint/2010/main" val="356260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19</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212376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049500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33</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34</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37</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39</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40</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41</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43</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50</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61</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62</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63</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64</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65</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71</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73</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74</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77</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78</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86</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11</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13</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5"/>
          </p:nvPr>
        </p:nvSpPr>
        <p:spPr/>
        <p:txBody>
          <a:bodyPr/>
          <a:lstStyle/>
          <a:p>
            <a:fld id="{22C9E520-80FD-9E4A-A779-E99A2DC8BF42}" type="slidenum">
              <a:rPr lang="en-US" smtClean="0"/>
              <a:t>16</a:t>
            </a:fld>
            <a:endParaRPr lang="en-US"/>
          </a:p>
        </p:txBody>
      </p:sp>
    </p:spTree>
    <p:extLst>
      <p:ext uri="{BB962C8B-B14F-4D97-AF65-F5344CB8AC3E}">
        <p14:creationId xmlns:p14="http://schemas.microsoft.com/office/powerpoint/2010/main" val="2700628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tiff"/><Relationship Id="rId18" Type="http://schemas.openxmlformats.org/officeDocument/2006/relationships/image" Target="../media/image55.tiff"/><Relationship Id="rId3" Type="http://schemas.openxmlformats.org/officeDocument/2006/relationships/image" Target="../media/image40.tiff"/><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tiff"/><Relationship Id="rId25" Type="http://schemas.openxmlformats.org/officeDocument/2006/relationships/image" Target="../media/image62.tiff"/><Relationship Id="rId2" Type="http://schemas.openxmlformats.org/officeDocument/2006/relationships/notesSlide" Target="../notesSlides/notesSlide7.xml"/><Relationship Id="rId16" Type="http://schemas.openxmlformats.org/officeDocument/2006/relationships/image" Target="../media/image53.tiff"/><Relationship Id="rId20" Type="http://schemas.openxmlformats.org/officeDocument/2006/relationships/image" Target="../media/image57.png"/><Relationship Id="rId1" Type="http://schemas.openxmlformats.org/officeDocument/2006/relationships/slideLayout" Target="../slideLayouts/slideLayout25.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tiff"/><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tiff"/><Relationship Id="rId10" Type="http://schemas.openxmlformats.org/officeDocument/2006/relationships/image" Target="../media/image47.jpeg"/><Relationship Id="rId19" Type="http://schemas.openxmlformats.org/officeDocument/2006/relationships/image" Target="../media/image56.tiff"/><Relationship Id="rId4" Type="http://schemas.openxmlformats.org/officeDocument/2006/relationships/image" Target="../media/image41.png"/><Relationship Id="rId9" Type="http://schemas.openxmlformats.org/officeDocument/2006/relationships/image" Target="../media/image46.tiff"/><Relationship Id="rId14" Type="http://schemas.openxmlformats.org/officeDocument/2006/relationships/image" Target="../media/image51.tiff"/><Relationship Id="rId22" Type="http://schemas.openxmlformats.org/officeDocument/2006/relationships/image" Target="../media/image59.tif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71.png"/><Relationship Id="rId18" Type="http://schemas.openxmlformats.org/officeDocument/2006/relationships/image" Target="../media/image75.png"/><Relationship Id="rId26" Type="http://schemas.openxmlformats.org/officeDocument/2006/relationships/image" Target="../media/image80.png"/><Relationship Id="rId3" Type="http://schemas.openxmlformats.org/officeDocument/2006/relationships/image" Target="../media/image63.png"/><Relationship Id="rId21" Type="http://schemas.openxmlformats.org/officeDocument/2006/relationships/image" Target="../media/image45.png"/><Relationship Id="rId7" Type="http://schemas.openxmlformats.org/officeDocument/2006/relationships/image" Target="../media/image66.png"/><Relationship Id="rId12" Type="http://schemas.openxmlformats.org/officeDocument/2006/relationships/image" Target="../media/image70.png"/><Relationship Id="rId17" Type="http://schemas.microsoft.com/office/2007/relationships/hdphoto" Target="../media/hdphoto3.wdp"/><Relationship Id="rId25" Type="http://schemas.openxmlformats.org/officeDocument/2006/relationships/image" Target="../media/image79.png"/><Relationship Id="rId2" Type="http://schemas.openxmlformats.org/officeDocument/2006/relationships/notesSlide" Target="../notesSlides/notesSlide8.xml"/><Relationship Id="rId16" Type="http://schemas.openxmlformats.org/officeDocument/2006/relationships/image" Target="../media/image74.png"/><Relationship Id="rId20" Type="http://schemas.openxmlformats.org/officeDocument/2006/relationships/image" Target="../media/image77.png"/><Relationship Id="rId29"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69.png"/><Relationship Id="rId24" Type="http://schemas.openxmlformats.org/officeDocument/2006/relationships/image" Target="../media/image78.png"/><Relationship Id="rId5" Type="http://schemas.openxmlformats.org/officeDocument/2006/relationships/image" Target="../media/image64.png"/><Relationship Id="rId15" Type="http://schemas.openxmlformats.org/officeDocument/2006/relationships/image" Target="../media/image73.png"/><Relationship Id="rId23" Type="http://schemas.openxmlformats.org/officeDocument/2006/relationships/image" Target="../media/image49.png"/><Relationship Id="rId28" Type="http://schemas.openxmlformats.org/officeDocument/2006/relationships/image" Target="../media/image82.png"/><Relationship Id="rId10" Type="http://schemas.openxmlformats.org/officeDocument/2006/relationships/image" Target="../media/image68.png"/><Relationship Id="rId19" Type="http://schemas.openxmlformats.org/officeDocument/2006/relationships/image" Target="../media/image76.png"/><Relationship Id="rId4" Type="http://schemas.microsoft.com/office/2007/relationships/hdphoto" Target="../media/hdphoto2.wdp"/><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48.png"/><Relationship Id="rId27" Type="http://schemas.openxmlformats.org/officeDocument/2006/relationships/image" Target="../media/image81.png"/><Relationship Id="rId30" Type="http://schemas.openxmlformats.org/officeDocument/2006/relationships/image" Target="../media/image84.png"/></Relationships>
</file>

<file path=ppt/slides/_rels/slide1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7.png"/><Relationship Id="rId7"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5.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4.png"/><Relationship Id="rId7" Type="http://schemas.openxmlformats.org/officeDocument/2006/relationships/customXml" Target="../ink/ink1.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96.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5.png"/><Relationship Id="rId9"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52.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3.tiff"/><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53.tiff"/><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7.xml.rels><?xml version="1.0" encoding="UTF-8" standalone="yes"?>
<Relationships xmlns="http://schemas.openxmlformats.org/package/2006/relationships"><Relationship Id="rId8" Type="http://schemas.openxmlformats.org/officeDocument/2006/relationships/image" Target="../media/image56.tiff"/><Relationship Id="rId3" Type="http://schemas.openxmlformats.org/officeDocument/2006/relationships/image" Target="../media/image97.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102.png"/><Relationship Id="rId11" Type="http://schemas.openxmlformats.org/officeDocument/2006/relationships/image" Target="../media/image106.svg"/><Relationship Id="rId5" Type="http://schemas.openxmlformats.org/officeDocument/2006/relationships/image" Target="../media/image101.svg"/><Relationship Id="rId10" Type="http://schemas.openxmlformats.org/officeDocument/2006/relationships/image" Target="../media/image105.png"/><Relationship Id="rId4" Type="http://schemas.openxmlformats.org/officeDocument/2006/relationships/image" Target="../media/image100.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56.tiff"/><Relationship Id="rId7"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8.tiff"/><Relationship Id="rId7" Type="http://schemas.openxmlformats.org/officeDocument/2006/relationships/image" Target="../media/image102.png"/><Relationship Id="rId12" Type="http://schemas.openxmlformats.org/officeDocument/2006/relationships/image" Target="../media/image109.png"/><Relationship Id="rId2" Type="http://schemas.openxmlformats.org/officeDocument/2006/relationships/notesSlide" Target="../notesSlides/notesSlide20.xml"/><Relationship Id="rId1" Type="http://schemas.openxmlformats.org/officeDocument/2006/relationships/slideLayout" Target="../slideLayouts/slideLayout25.xml"/><Relationship Id="rId6" Type="http://schemas.openxmlformats.org/officeDocument/2006/relationships/image" Target="../media/image101.svg"/><Relationship Id="rId11" Type="http://schemas.openxmlformats.org/officeDocument/2006/relationships/image" Target="../media/image106.sv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97.png"/><Relationship Id="rId9" Type="http://schemas.openxmlformats.org/officeDocument/2006/relationships/image" Target="../media/image104.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tiff"/><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hyperlink" Target="https://docs.cyberark.com/Product-Doc/OnlineHelp/PAS/Latest/en/Content/PASIMP/AccountsStoredInConfigurationFiles.htm" TargetMode="External"/><Relationship Id="rId4" Type="http://schemas.openxmlformats.org/officeDocument/2006/relationships/image" Target="../media/image19.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104.png"/><Relationship Id="rId5" Type="http://schemas.openxmlformats.org/officeDocument/2006/relationships/image" Target="../media/image111.png"/><Relationship Id="rId4" Type="http://schemas.openxmlformats.org/officeDocument/2006/relationships/image" Target="../media/image102.png"/><Relationship Id="rId9" Type="http://schemas.openxmlformats.org/officeDocument/2006/relationships/hyperlink" Target="https://cyberark.github.io/summ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Layout" Target="../slideLayouts/slideLayout25.xml"/><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notesSlide" Target="../notesSlides/notesSlide23.xml"/><Relationship Id="rId9" Type="http://schemas.openxmlformats.org/officeDocument/2006/relationships/image" Target="../media/image121.png"/></Relationships>
</file>

<file path=ppt/slides/_rels/slide3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slideLayout" Target="../slideLayouts/slideLayout25.xml"/><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9.png"/><Relationship Id="rId11" Type="http://schemas.openxmlformats.org/officeDocument/2006/relationships/image" Target="../media/image125.png"/><Relationship Id="rId5" Type="http://schemas.openxmlformats.org/officeDocument/2006/relationships/image" Target="../media/image117.png"/><Relationship Id="rId10" Type="http://schemas.openxmlformats.org/officeDocument/2006/relationships/image" Target="../media/image123.png"/><Relationship Id="rId4" Type="http://schemas.openxmlformats.org/officeDocument/2006/relationships/notesSlide" Target="../notesSlides/notesSlide24.xml"/><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3.png"/><Relationship Id="rId1" Type="http://schemas.openxmlformats.org/officeDocument/2006/relationships/slideLayout" Target="../slideLayouts/slideLayout25.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1.svg"/></Relationships>
</file>

<file path=ppt/slides/_rels/slide36.xml.rels><?xml version="1.0" encoding="UTF-8" standalone="yes"?>
<Relationships xmlns="http://schemas.openxmlformats.org/package/2006/relationships"><Relationship Id="rId3" Type="http://schemas.openxmlformats.org/officeDocument/2006/relationships/image" Target="../media/image127.tiff"/><Relationship Id="rId2" Type="http://schemas.openxmlformats.org/officeDocument/2006/relationships/image" Target="../media/image126.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28.jpe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9.png"/><Relationship Id="rId7"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102.png"/><Relationship Id="rId5" Type="http://schemas.openxmlformats.org/officeDocument/2006/relationships/image" Target="../media/image131.png"/><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28.xml"/><Relationship Id="rId1" Type="http://schemas.openxmlformats.org/officeDocument/2006/relationships/slideLayout" Target="../slideLayouts/slideLayout25.xml"/><Relationship Id="rId5" Type="http://schemas.openxmlformats.org/officeDocument/2006/relationships/image" Target="../media/image136.tiff"/><Relationship Id="rId4" Type="http://schemas.openxmlformats.org/officeDocument/2006/relationships/image" Target="../media/image135.tiff"/></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02.png"/><Relationship Id="rId1" Type="http://schemas.openxmlformats.org/officeDocument/2006/relationships/slideLayout" Target="../slideLayouts/slideLayout25.xml"/><Relationship Id="rId4" Type="http://schemas.openxmlformats.org/officeDocument/2006/relationships/image" Target="../media/image138.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25.xml"/><Relationship Id="rId5" Type="http://schemas.openxmlformats.org/officeDocument/2006/relationships/image" Target="../media/image139.png"/><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143.tiff"/><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6.xml"/><Relationship Id="rId5" Type="http://schemas.openxmlformats.org/officeDocument/2006/relationships/image" Target="../media/image27.tiff"/><Relationship Id="rId4" Type="http://schemas.openxmlformats.org/officeDocument/2006/relationships/image" Target="../media/image26.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5.xml"/><Relationship Id="rId4" Type="http://schemas.openxmlformats.org/officeDocument/2006/relationships/image" Target="../media/image56.tiff"/></Relationships>
</file>

<file path=ppt/slides/_rels/slide5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151.png"/></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27.xml"/><Relationship Id="rId4" Type="http://schemas.openxmlformats.org/officeDocument/2006/relationships/image" Target="../media/image16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171.png"/><Relationship Id="rId4" Type="http://schemas.openxmlformats.org/officeDocument/2006/relationships/image" Target="../media/image170.svg"/></Relationships>
</file>

<file path=ppt/slides/_rels/slide75.xml.rels><?xml version="1.0" encoding="UTF-8" standalone="yes"?>
<Relationships xmlns="http://schemas.openxmlformats.org/package/2006/relationships"><Relationship Id="rId8" Type="http://schemas.openxmlformats.org/officeDocument/2006/relationships/image" Target="../media/image174.jpeg"/><Relationship Id="rId13" Type="http://schemas.openxmlformats.org/officeDocument/2006/relationships/image" Target="../media/image121.png"/><Relationship Id="rId3" Type="http://schemas.openxmlformats.org/officeDocument/2006/relationships/tags" Target="../tags/tag7.xml"/><Relationship Id="rId7" Type="http://schemas.openxmlformats.org/officeDocument/2006/relationships/image" Target="../media/image173.png"/><Relationship Id="rId12" Type="http://schemas.openxmlformats.org/officeDocument/2006/relationships/image" Target="../media/image12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2.png"/><Relationship Id="rId11" Type="http://schemas.openxmlformats.org/officeDocument/2006/relationships/image" Target="../media/image119.png"/><Relationship Id="rId5" Type="http://schemas.openxmlformats.org/officeDocument/2006/relationships/notesSlide" Target="../notesSlides/notesSlide48.xml"/><Relationship Id="rId15" Type="http://schemas.openxmlformats.org/officeDocument/2006/relationships/image" Target="../media/image176.png"/><Relationship Id="rId10" Type="http://schemas.openxmlformats.org/officeDocument/2006/relationships/image" Target="../media/image117.png"/><Relationship Id="rId4" Type="http://schemas.openxmlformats.org/officeDocument/2006/relationships/slideLayout" Target="../slideLayouts/slideLayout25.xml"/><Relationship Id="rId9" Type="http://schemas.openxmlformats.org/officeDocument/2006/relationships/image" Target="../media/image175.jpeg"/><Relationship Id="rId14" Type="http://schemas.openxmlformats.org/officeDocument/2006/relationships/image" Target="../media/image125.png"/></Relationships>
</file>

<file path=ppt/slides/_rels/slide76.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jpeg"/><Relationship Id="rId3" Type="http://schemas.openxmlformats.org/officeDocument/2006/relationships/image" Target="../media/image83.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49.xml"/><Relationship Id="rId16" Type="http://schemas.openxmlformats.org/officeDocument/2006/relationships/image" Target="../media/image188.png"/><Relationship Id="rId1" Type="http://schemas.openxmlformats.org/officeDocument/2006/relationships/slideLayout" Target="../slideLayouts/slideLayout6.xml"/><Relationship Id="rId6" Type="http://schemas.openxmlformats.org/officeDocument/2006/relationships/image" Target="../media/image132.png"/><Relationship Id="rId11" Type="http://schemas.openxmlformats.org/officeDocument/2006/relationships/image" Target="../media/image183.png"/><Relationship Id="rId5" Type="http://schemas.openxmlformats.org/officeDocument/2006/relationships/image" Target="../media/image178.png"/><Relationship Id="rId15" Type="http://schemas.openxmlformats.org/officeDocument/2006/relationships/image" Target="../media/image187.png"/><Relationship Id="rId10" Type="http://schemas.openxmlformats.org/officeDocument/2006/relationships/image" Target="../media/image182.jpeg"/><Relationship Id="rId4" Type="http://schemas.openxmlformats.org/officeDocument/2006/relationships/image" Target="../media/image177.png"/><Relationship Id="rId9" Type="http://schemas.openxmlformats.org/officeDocument/2006/relationships/image" Target="../media/image181.png"/><Relationship Id="rId14" Type="http://schemas.openxmlformats.org/officeDocument/2006/relationships/image" Target="../media/image186.png"/></Relationships>
</file>

<file path=ppt/slides/_rels/slide77.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9.png"/><Relationship Id="rId7"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83.png"/><Relationship Id="rId4" Type="http://schemas.openxmlformats.org/officeDocument/2006/relationships/image" Target="../media/image190.png"/></Relationships>
</file>

<file path=ppt/slides/_rels/slide78.xml.rels><?xml version="1.0" encoding="UTF-8" standalone="yes"?>
<Relationships xmlns="http://schemas.openxmlformats.org/package/2006/relationships"><Relationship Id="rId8" Type="http://schemas.openxmlformats.org/officeDocument/2006/relationships/image" Target="../media/image192.gif"/><Relationship Id="rId3" Type="http://schemas.openxmlformats.org/officeDocument/2006/relationships/image" Target="../media/image189.png"/><Relationship Id="rId7"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83.png"/><Relationship Id="rId4"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6.png"/><Relationship Id="rId4" Type="http://schemas.openxmlformats.org/officeDocument/2006/relationships/image" Target="../media/image195.png"/></Relationships>
</file>

<file path=ppt/slides/_rels/slide85.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11</a:t>
            </a:fld>
            <a:endParaRPr lang="en-US"/>
          </a:p>
        </p:txBody>
      </p:sp>
    </p:spTree>
    <p:extLst>
      <p:ext uri="{BB962C8B-B14F-4D97-AF65-F5344CB8AC3E}">
        <p14:creationId xmlns:p14="http://schemas.microsoft.com/office/powerpoint/2010/main" val="270368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12</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16</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291004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3651964238"/>
              </p:ext>
            </p:extLst>
          </p:nvPr>
        </p:nvGraphicFramePr>
        <p:xfrm>
          <a:off x="545106" y="926829"/>
          <a:ext cx="10957950" cy="558251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340729">
                  <a:extLst>
                    <a:ext uri="{9D8B030D-6E8A-4147-A177-3AD203B41FA5}">
                      <a16:colId xmlns:a16="http://schemas.microsoft.com/office/drawing/2014/main" val="20003"/>
                    </a:ext>
                  </a:extLst>
                </a:gridCol>
                <a:gridCol w="3422746">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p>
                    <a:p>
                      <a:pPr algn="ctr"/>
                      <a:r>
                        <a:rPr lang="en-US" sz="1800" b="1" dirty="0">
                          <a:effectLst/>
                          <a:latin typeface="+mn-lt"/>
                        </a:rPr>
                        <a:t>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JWT</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No cached credential</a:t>
                      </a:r>
                    </a:p>
                    <a:p>
                      <a:pPr marL="117475" marR="0" lvl="0" indent="-117475" algn="l" defTabSz="914400" rtl="0" eaLnBrk="1" fontAlgn="auto" latinLnBrk="0" hangingPunct="1">
                        <a:lnSpc>
                          <a:spcPct val="100000"/>
                        </a:lnSpc>
                        <a:spcBef>
                          <a:spcPts val="0"/>
                        </a:spcBef>
                        <a:spcAft>
                          <a:spcPts val="0"/>
                        </a:spcAft>
                        <a:buClrTx/>
                        <a:buSzTx/>
                        <a:buFont typeface="Arial" charset="0"/>
                        <a:buChar char="•"/>
                        <a:tabLst/>
                        <a:defRPr/>
                      </a:pPr>
                      <a:r>
                        <a:rPr lang="en-US" sz="1400" b="0" i="0" u="none" strike="noStrike" cap="none" baseline="0" dirty="0">
                          <a:solidFill>
                            <a:schemeClr val="tx1"/>
                          </a:solidFill>
                          <a:effectLst/>
                          <a:latin typeface="+mn-lt"/>
                          <a:ea typeface="+mn-ea"/>
                          <a:cs typeface="+mn-cs"/>
                          <a:sym typeface="Arial"/>
                        </a:rPr>
                        <a:t>Works with cloud platforms &amp; CICD tools</a:t>
                      </a:r>
                      <a:endParaRPr lang="en-US" sz="1400" b="0" i="0" u="none" strike="noStrike" cap="none" dirty="0">
                        <a:solidFill>
                          <a:schemeClr val="tx1"/>
                        </a:solidFill>
                        <a:effectLst/>
                        <a:latin typeface="+mn-lt"/>
                        <a:ea typeface="+mn-ea"/>
                        <a:cs typeface="+mn-cs"/>
                        <a:sym typeface="Arial"/>
                      </a:endParaRP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TTL, multiple claims, etc.</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Platform/tool dependencies</a:t>
                      </a:r>
                      <a:endParaRPr lang="en-US" sz="1400" b="0" i="0" u="none" strike="noStrike" cap="none" baseline="0"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4889665" y="12099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 of JWT ‘</a:t>
            </a:r>
            <a:r>
              <a:rPr lang="en" sz="1400" dirty="0" err="1">
                <a:solidFill>
                  <a:srgbClr val="343434"/>
                </a:solidFill>
              </a:rPr>
              <a:t>appid</a:t>
            </a:r>
            <a:r>
              <a:rPr lang="en" sz="1400" dirty="0">
                <a:solidFill>
                  <a:srgbClr val="343434"/>
                </a:solidFill>
              </a:rPr>
              <a:t>’ claim: </a:t>
            </a:r>
          </a:p>
          <a:p>
            <a:pPr marL="1200150" lvl="2" indent="-285750">
              <a:lnSpc>
                <a:spcPct val="150000"/>
              </a:lnSpc>
              <a:buFont typeface="Arial" panose="020B0604020202020204" pitchFamily="34" charset="0"/>
              <a:buChar char="•"/>
            </a:pPr>
            <a:r>
              <a:rPr lang="en-US" sz="1400" dirty="0">
                <a:solidFill>
                  <a:srgbClr val="343434"/>
                </a:solidFill>
              </a:rPr>
              <a:t>463be88f-d6af-4264-b3a2-048e5c3d9ea7</a:t>
            </a:r>
          </a:p>
          <a:p>
            <a:pPr marL="457200" indent="-457200">
              <a:buFont typeface="+mj-lt"/>
              <a:buAutoNum type="arabicParenR"/>
            </a:pPr>
            <a:r>
              <a:rPr lang="en" sz="2000" dirty="0">
                <a:solidFill>
                  <a:srgbClr val="343434"/>
                </a:solidFill>
              </a:rPr>
              <a:t>App authenticates user w/ Azure AD, receives app-specific JWT</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26" idx="2"/>
            <a:endCxn id="86" idx="2"/>
          </p:cNvCxnSpPr>
          <p:nvPr/>
        </p:nvCxnSpPr>
        <p:spPr>
          <a:xfrm rot="5400000" flipH="1">
            <a:off x="8556754" y="5091707"/>
            <a:ext cx="293034" cy="1701095"/>
          </a:xfrm>
          <a:prstGeom prst="bentConnector3">
            <a:avLst>
              <a:gd name="adj1" fmla="val -78011"/>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026" name="Picture 2" descr="ENow Solutions Engine Blog | Azure (2)">
            <a:extLst>
              <a:ext uri="{FF2B5EF4-FFF2-40B4-BE49-F238E27FC236}">
                <a16:creationId xmlns:a16="http://schemas.microsoft.com/office/drawing/2014/main" id="{846FDA83-A9E2-BB42-8BE7-4CC8454E028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33467" y="5022453"/>
            <a:ext cx="1040701" cy="1066318"/>
          </a:xfrm>
          <a:prstGeom prst="rect">
            <a:avLst/>
          </a:prstGeom>
          <a:noFill/>
          <a:ln>
            <a:solidFill>
              <a:schemeClr val="accent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A5F7BFA-4377-C64C-9376-F0C557461816}"/>
              </a:ext>
            </a:extLst>
          </p:cNvPr>
          <p:cNvGrpSpPr/>
          <p:nvPr/>
        </p:nvGrpSpPr>
        <p:grpSpPr>
          <a:xfrm>
            <a:off x="10328766" y="4995467"/>
            <a:ext cx="1253634" cy="909462"/>
            <a:chOff x="10328766" y="4995467"/>
            <a:chExt cx="1253634" cy="909462"/>
          </a:xfrm>
        </p:grpSpPr>
        <p:sp>
          <p:nvSpPr>
            <p:cNvPr id="3" name="Rounded Rectangle 2">
              <a:extLst>
                <a:ext uri="{FF2B5EF4-FFF2-40B4-BE49-F238E27FC236}">
                  <a16:creationId xmlns:a16="http://schemas.microsoft.com/office/drawing/2014/main" id="{A2E32689-BA2F-6C41-A7E3-A02018C0749F}"/>
                </a:ext>
              </a:extLst>
            </p:cNvPr>
            <p:cNvSpPr/>
            <p:nvPr/>
          </p:nvSpPr>
          <p:spPr>
            <a:xfrm>
              <a:off x="10328766" y="4995467"/>
              <a:ext cx="1253634" cy="90946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accent1">
                      <a:lumMod val="60000"/>
                      <a:lumOff val="40000"/>
                    </a:schemeClr>
                  </a:solidFill>
                </a:rPr>
                <a:t>JWKS</a:t>
              </a:r>
            </a:p>
          </p:txBody>
        </p:sp>
        <p:pic>
          <p:nvPicPr>
            <p:cNvPr id="56" name="Picture 55">
              <a:extLst>
                <a:ext uri="{FF2B5EF4-FFF2-40B4-BE49-F238E27FC236}">
                  <a16:creationId xmlns:a16="http://schemas.microsoft.com/office/drawing/2014/main" id="{7B4A6E79-AD44-EB4A-9F7B-EFA3CC46E51A}"/>
                </a:ext>
              </a:extLst>
            </p:cNvPr>
            <p:cNvPicPr>
              <a:picLocks noChangeAspect="1"/>
            </p:cNvPicPr>
            <p:nvPr/>
          </p:nvPicPr>
          <p:blipFill rotWithShape="1">
            <a:blip r:embed="rId3"/>
            <a:srcRect l="6070" t="36804" r="6216" b="36181"/>
            <a:stretch/>
          </p:blipFill>
          <p:spPr>
            <a:xfrm>
              <a:off x="10386035" y="5158497"/>
              <a:ext cx="1143592" cy="352216"/>
            </a:xfrm>
            <a:prstGeom prst="rect">
              <a:avLst/>
            </a:prstGeom>
          </p:spPr>
        </p:pic>
      </p:gr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56966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r>
              <a:rPr lang="en-US" sz="800" dirty="0" err="1"/>
              <a:t>typ</a:t>
            </a:r>
            <a:r>
              <a:rPr lang="en-US" sz="800" dirty="0"/>
              <a:t>": "JWT",</a:t>
            </a:r>
          </a:p>
          <a:p>
            <a:r>
              <a:rPr lang="en-US" sz="800" dirty="0"/>
              <a:t>      "</a:t>
            </a:r>
            <a:r>
              <a:rPr lang="en-US" sz="800" dirty="0" err="1"/>
              <a:t>alg</a:t>
            </a:r>
            <a:r>
              <a:rPr lang="en-US" sz="800" dirty="0"/>
              <a:t>": "RS256",</a:t>
            </a:r>
          </a:p>
          <a:p>
            <a:r>
              <a:rPr lang="en-US" sz="800" dirty="0"/>
              <a:t>      "x5t": "nOo3ZDrODXEK1jKWhXslHR_KXEg",</a:t>
            </a:r>
          </a:p>
          <a:p>
            <a:r>
              <a:rPr lang="en-US" sz="800" dirty="0"/>
              <a:t>      "kid": "nOo3ZDrODXEK1jKWhXslHR_KXEg"</a:t>
            </a:r>
          </a:p>
          <a:p>
            <a:r>
              <a:rPr lang="en-US" sz="800" dirty="0"/>
              <a:t>    }.</a:t>
            </a:r>
          </a:p>
          <a:p>
            <a:r>
              <a:rPr lang="en-US" sz="800" dirty="0"/>
              <a:t>    {</a:t>
            </a:r>
          </a:p>
          <a:p>
            <a:r>
              <a:rPr lang="en-US" sz="800" dirty="0"/>
              <a:t>      …</a:t>
            </a:r>
          </a:p>
          <a:p>
            <a:r>
              <a:rPr lang="en-US" sz="800" dirty="0"/>
              <a:t>      "</a:t>
            </a:r>
            <a:r>
              <a:rPr lang="en-US" sz="800" dirty="0" err="1"/>
              <a:t>appid</a:t>
            </a:r>
            <a:r>
              <a:rPr lang="en-US" sz="800" dirty="0"/>
              <a:t>": "463be88f-d6af-4264-b3a2-048e5c3d9ea7",	&lt;-- AD-registered application UUID</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403796"/>
            <a:ext cx="780491" cy="1569660"/>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897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JWT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562213" y="2796857"/>
            <a:ext cx="5434553" cy="3107111"/>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value(s) in JWT claims: </a:t>
            </a:r>
          </a:p>
          <a:p>
            <a:pPr marL="1200150" lvl="2" indent="-285750">
              <a:lnSpc>
                <a:spcPct val="150000"/>
              </a:lnSpc>
              <a:buFont typeface="Arial" panose="020B0604020202020204" pitchFamily="34" charset="0"/>
              <a:buChar char="•"/>
            </a:pPr>
            <a:r>
              <a:rPr lang="en-US" sz="1400" dirty="0"/>
              <a:t>system:serviceaccount:user1:app-example-authnjwt</a:t>
            </a:r>
            <a:endParaRPr lang="en-US" sz="1400" dirty="0">
              <a:solidFill>
                <a:srgbClr val="343434"/>
              </a:solidFill>
            </a:endParaRPr>
          </a:p>
          <a:p>
            <a:pPr marL="457200" indent="-457200">
              <a:buFont typeface="+mj-lt"/>
              <a:buAutoNum type="arabicParenR"/>
            </a:pPr>
            <a:r>
              <a:rPr lang="en" sz="2000" dirty="0">
                <a:solidFill>
                  <a:srgbClr val="343434"/>
                </a:solidFill>
              </a:rPr>
              <a:t>App gets service account JWT from pod filesystem</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JWT w/ JWKS endpoint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3">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7" idx="3"/>
            <a:endCxn id="86" idx="2"/>
          </p:cNvCxnSpPr>
          <p:nvPr/>
        </p:nvCxnSpPr>
        <p:spPr>
          <a:xfrm rot="5400000" flipH="1">
            <a:off x="8406167" y="5242294"/>
            <a:ext cx="121049" cy="1227937"/>
          </a:xfrm>
          <a:prstGeom prst="bentConnector3">
            <a:avLst>
              <a:gd name="adj1" fmla="val -188849"/>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6">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7">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7">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3" name="Rounded Rectangle 2">
            <a:extLst>
              <a:ext uri="{FF2B5EF4-FFF2-40B4-BE49-F238E27FC236}">
                <a16:creationId xmlns:a16="http://schemas.microsoft.com/office/drawing/2014/main" id="{A2E32689-BA2F-6C41-A7E3-A02018C0749F}"/>
              </a:ext>
            </a:extLst>
          </p:cNvPr>
          <p:cNvSpPr/>
          <p:nvPr/>
        </p:nvSpPr>
        <p:spPr>
          <a:xfrm>
            <a:off x="10328766" y="4995466"/>
            <a:ext cx="1253634" cy="135479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2">
                    <a:lumMod val="75000"/>
                    <a:lumOff val="25000"/>
                  </a:schemeClr>
                </a:solidFill>
              </a:rPr>
              <a:t>JWKS</a:t>
            </a:r>
          </a:p>
        </p:txBody>
      </p:sp>
      <p:sp>
        <p:nvSpPr>
          <p:cNvPr id="6" name="Rectangle 5">
            <a:extLst>
              <a:ext uri="{FF2B5EF4-FFF2-40B4-BE49-F238E27FC236}">
                <a16:creationId xmlns:a16="http://schemas.microsoft.com/office/drawing/2014/main" id="{ECF85126-611A-0B4C-91FE-D6A9790A78D9}"/>
              </a:ext>
            </a:extLst>
          </p:cNvPr>
          <p:cNvSpPr/>
          <p:nvPr/>
        </p:nvSpPr>
        <p:spPr>
          <a:xfrm>
            <a:off x="928023" y="1227197"/>
            <a:ext cx="4570124" cy="1323439"/>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800" dirty="0"/>
              <a:t> Azure AD V1 JWT:</a:t>
            </a:r>
          </a:p>
          <a:p>
            <a:r>
              <a:rPr lang="en-US" sz="800" dirty="0"/>
              <a:t>{</a:t>
            </a:r>
          </a:p>
          <a:p>
            <a:r>
              <a:rPr lang="en-US" sz="800" dirty="0"/>
              <a:t>  {</a:t>
            </a:r>
          </a:p>
          <a:p>
            <a:r>
              <a:rPr lang="en-US" sz="800" dirty="0"/>
              <a:t>  "</a:t>
            </a:r>
            <a:r>
              <a:rPr lang="en-US" sz="800" dirty="0" err="1"/>
              <a:t>alg</a:t>
            </a:r>
            <a:r>
              <a:rPr lang="en-US" sz="800" dirty="0"/>
              <a:t>": "RS256",</a:t>
            </a:r>
          </a:p>
          <a:p>
            <a:r>
              <a:rPr lang="en-US" sz="800" dirty="0"/>
              <a:t>  "kid": "Zx79NfQJZdTRLGiEbjiHG_9vhI_blwRGV-ZTqT5X0gk"</a:t>
            </a:r>
          </a:p>
          <a:p>
            <a:r>
              <a:rPr lang="en-US" sz="800" dirty="0"/>
              <a:t>  },</a:t>
            </a:r>
          </a:p>
          <a:p>
            <a:r>
              <a:rPr lang="en-US" sz="800" dirty="0"/>
              <a:t>   …</a:t>
            </a:r>
          </a:p>
          <a:p>
            <a:r>
              <a:rPr lang="en-US" sz="800" dirty="0"/>
              <a:t>  "sub": "system:serviceaccount:user1:app-example-authnjwt"</a:t>
            </a:r>
          </a:p>
          <a:p>
            <a:r>
              <a:rPr lang="en-US" sz="800" dirty="0"/>
              <a:t>  }</a:t>
            </a:r>
          </a:p>
          <a:p>
            <a:r>
              <a:rPr lang="en-US" sz="800" dirty="0"/>
              <a:t>}</a:t>
            </a:r>
          </a:p>
        </p:txBody>
      </p:sp>
      <p:sp>
        <p:nvSpPr>
          <p:cNvPr id="9" name="Curved Right Arrow 8">
            <a:extLst>
              <a:ext uri="{FF2B5EF4-FFF2-40B4-BE49-F238E27FC236}">
                <a16:creationId xmlns:a16="http://schemas.microsoft.com/office/drawing/2014/main" id="{12E4E765-D392-B346-A33A-DE1831305758}"/>
              </a:ext>
            </a:extLst>
          </p:cNvPr>
          <p:cNvSpPr/>
          <p:nvPr/>
        </p:nvSpPr>
        <p:spPr>
          <a:xfrm>
            <a:off x="329852" y="2130879"/>
            <a:ext cx="682519" cy="1842577"/>
          </a:xfrm>
          <a:prstGeom prst="curvedRightArrow">
            <a:avLst>
              <a:gd name="adj1" fmla="val 12245"/>
              <a:gd name="adj2" fmla="val 33129"/>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8" name="Picture 57">
            <a:extLst>
              <a:ext uri="{FF2B5EF4-FFF2-40B4-BE49-F238E27FC236}">
                <a16:creationId xmlns:a16="http://schemas.microsoft.com/office/drawing/2014/main" id="{D97AFAAD-088D-8247-9CF2-BE853BDFDAA1}"/>
              </a:ext>
            </a:extLst>
          </p:cNvPr>
          <p:cNvPicPr>
            <a:picLocks noChangeAspect="1"/>
          </p:cNvPicPr>
          <p:nvPr/>
        </p:nvPicPr>
        <p:blipFill>
          <a:blip r:embed="rId8"/>
          <a:stretch>
            <a:fillRect/>
          </a:stretch>
        </p:blipFill>
        <p:spPr>
          <a:xfrm>
            <a:off x="4871710" y="150799"/>
            <a:ext cx="925600" cy="925600"/>
          </a:xfrm>
          <a:prstGeom prst="rect">
            <a:avLst/>
          </a:prstGeom>
        </p:spPr>
      </p:pic>
      <p:pic>
        <p:nvPicPr>
          <p:cNvPr id="63" name="Picture 62">
            <a:extLst>
              <a:ext uri="{FF2B5EF4-FFF2-40B4-BE49-F238E27FC236}">
                <a16:creationId xmlns:a16="http://schemas.microsoft.com/office/drawing/2014/main" id="{8E138E79-D6BB-6447-9C89-EA06571BCB58}"/>
              </a:ext>
            </a:extLst>
          </p:cNvPr>
          <p:cNvPicPr>
            <a:picLocks noChangeAspect="1"/>
          </p:cNvPicPr>
          <p:nvPr/>
        </p:nvPicPr>
        <p:blipFill>
          <a:blip r:embed="rId8"/>
          <a:stretch>
            <a:fillRect/>
          </a:stretch>
        </p:blipFill>
        <p:spPr>
          <a:xfrm>
            <a:off x="10530092" y="5044454"/>
            <a:ext cx="925600" cy="925600"/>
          </a:xfrm>
          <a:prstGeom prst="rect">
            <a:avLst/>
          </a:prstGeom>
        </p:spPr>
      </p:pic>
      <p:sp>
        <p:nvSpPr>
          <p:cNvPr id="7" name="Magnetic Disk 6">
            <a:extLst>
              <a:ext uri="{FF2B5EF4-FFF2-40B4-BE49-F238E27FC236}">
                <a16:creationId xmlns:a16="http://schemas.microsoft.com/office/drawing/2014/main" id="{D5967B29-5C8A-F44F-9346-38D45B5DCDDB}"/>
              </a:ext>
            </a:extLst>
          </p:cNvPr>
          <p:cNvSpPr/>
          <p:nvPr/>
        </p:nvSpPr>
        <p:spPr>
          <a:xfrm>
            <a:off x="8363196" y="5450954"/>
            <a:ext cx="1434928" cy="465832"/>
          </a:xfrm>
          <a:prstGeom prst="flowChartMagneticDisk">
            <a:avLst/>
          </a:prstGeom>
          <a:solidFill>
            <a:schemeClr val="tx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/run/secrets/k8s.io/</a:t>
            </a:r>
            <a:r>
              <a:rPr lang="en-US" sz="800" dirty="0" err="1"/>
              <a:t>sa</a:t>
            </a:r>
            <a:r>
              <a:rPr lang="en-US" sz="800" dirty="0"/>
              <a:t>/token</a:t>
            </a:r>
          </a:p>
        </p:txBody>
      </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5128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3</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CP Solution Licensing</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3"/>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4"/>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5"/>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49692" y="11830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grpSp>
        <p:nvGrpSpPr>
          <p:cNvPr id="20" name="Group 19">
            <a:extLst>
              <a:ext uri="{FF2B5EF4-FFF2-40B4-BE49-F238E27FC236}">
                <a16:creationId xmlns:a16="http://schemas.microsoft.com/office/drawing/2014/main" id="{86F9BBE1-51F4-2249-B18E-98614740C19B}"/>
              </a:ext>
            </a:extLst>
          </p:cNvPr>
          <p:cNvGrpSpPr/>
          <p:nvPr/>
        </p:nvGrpSpPr>
        <p:grpSpPr>
          <a:xfrm>
            <a:off x="-2430297" y="327666"/>
            <a:ext cx="1944191" cy="581432"/>
            <a:chOff x="-1788040" y="862061"/>
            <a:chExt cx="1944191" cy="581432"/>
          </a:xfrm>
          <a:solidFill>
            <a:schemeClr val="accent3">
              <a:lumMod val="40000"/>
              <a:lumOff val="60000"/>
            </a:schemeClr>
          </a:solidFill>
        </p:grpSpPr>
        <p:sp>
          <p:nvSpPr>
            <p:cNvPr id="10" name="Rounded Rectangular Callout 9">
              <a:extLst>
                <a:ext uri="{FF2B5EF4-FFF2-40B4-BE49-F238E27FC236}">
                  <a16:creationId xmlns:a16="http://schemas.microsoft.com/office/drawing/2014/main" id="{1161E3D7-7A1A-CA46-BDF0-69EA85313A14}"/>
                </a:ext>
              </a:extLst>
            </p:cNvPr>
            <p:cNvSpPr/>
            <p:nvPr/>
          </p:nvSpPr>
          <p:spPr>
            <a:xfrm>
              <a:off x="-1763259" y="862062"/>
              <a:ext cx="1919410" cy="581431"/>
            </a:xfrm>
            <a:prstGeom prst="wedgeRoundRectCallout">
              <a:avLst>
                <a:gd name="adj1" fmla="val 237782"/>
                <a:gd name="adj2" fmla="val 234150"/>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69" name="Rounded Rectangular Callout 68">
              <a:extLst>
                <a:ext uri="{FF2B5EF4-FFF2-40B4-BE49-F238E27FC236}">
                  <a16:creationId xmlns:a16="http://schemas.microsoft.com/office/drawing/2014/main" id="{4EC6987A-7B98-3A4D-B21A-59B040AD23E9}"/>
                </a:ext>
              </a:extLst>
            </p:cNvPr>
            <p:cNvSpPr/>
            <p:nvPr/>
          </p:nvSpPr>
          <p:spPr>
            <a:xfrm>
              <a:off x="-1776485" y="862061"/>
              <a:ext cx="1919410" cy="581431"/>
            </a:xfrm>
            <a:prstGeom prst="wedgeRoundRectCallout">
              <a:avLst>
                <a:gd name="adj1" fmla="val 236725"/>
                <a:gd name="adj2" fmla="val 722546"/>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sp>
          <p:nvSpPr>
            <p:cNvPr id="70" name="Rounded Rectangular Callout 69">
              <a:extLst>
                <a:ext uri="{FF2B5EF4-FFF2-40B4-BE49-F238E27FC236}">
                  <a16:creationId xmlns:a16="http://schemas.microsoft.com/office/drawing/2014/main" id="{A036E9DA-358B-5E48-A09C-83812CFE4BA8}"/>
                </a:ext>
              </a:extLst>
            </p:cNvPr>
            <p:cNvSpPr/>
            <p:nvPr/>
          </p:nvSpPr>
          <p:spPr>
            <a:xfrm>
              <a:off x="-1788040" y="862061"/>
              <a:ext cx="1919410" cy="581431"/>
            </a:xfrm>
            <a:prstGeom prst="wedgeRoundRectCallout">
              <a:avLst>
                <a:gd name="adj1" fmla="val 477553"/>
                <a:gd name="adj2" fmla="val 286147"/>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AppProvider</a:t>
              </a:r>
              <a:endParaRPr lang="en-US" dirty="0">
                <a:solidFill>
                  <a:schemeClr val="tx1"/>
                </a:solidFill>
              </a:endParaRPr>
            </a:p>
          </p:txBody>
        </p:sp>
      </p:grpSp>
      <p:sp>
        <p:nvSpPr>
          <p:cNvPr id="71" name="Rounded Rectangular Callout 70">
            <a:extLst>
              <a:ext uri="{FF2B5EF4-FFF2-40B4-BE49-F238E27FC236}">
                <a16:creationId xmlns:a16="http://schemas.microsoft.com/office/drawing/2014/main" id="{357510C2-5C91-A146-A102-525D16F68F8C}"/>
              </a:ext>
            </a:extLst>
          </p:cNvPr>
          <p:cNvSpPr/>
          <p:nvPr/>
        </p:nvSpPr>
        <p:spPr>
          <a:xfrm>
            <a:off x="-2554939" y="3683191"/>
            <a:ext cx="1919410" cy="581431"/>
          </a:xfrm>
          <a:prstGeom prst="wedgeRoundRectCallout">
            <a:avLst>
              <a:gd name="adj1" fmla="val 174056"/>
              <a:gd name="adj2" fmla="val 153644"/>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2" name="Rounded Rectangular Callout 71">
            <a:extLst>
              <a:ext uri="{FF2B5EF4-FFF2-40B4-BE49-F238E27FC236}">
                <a16:creationId xmlns:a16="http://schemas.microsoft.com/office/drawing/2014/main" id="{B9A5F7C4-B87C-6C4B-B783-F12EA870E9E8}"/>
              </a:ext>
            </a:extLst>
          </p:cNvPr>
          <p:cNvSpPr/>
          <p:nvPr/>
        </p:nvSpPr>
        <p:spPr>
          <a:xfrm>
            <a:off x="-2566530" y="3665811"/>
            <a:ext cx="1919410" cy="581431"/>
          </a:xfrm>
          <a:prstGeom prst="wedgeRoundRectCallout">
            <a:avLst>
              <a:gd name="adj1" fmla="val 145364"/>
              <a:gd name="adj2" fmla="val -316369"/>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3" name="Rounded Rectangular Callout 72">
            <a:extLst>
              <a:ext uri="{FF2B5EF4-FFF2-40B4-BE49-F238E27FC236}">
                <a16:creationId xmlns:a16="http://schemas.microsoft.com/office/drawing/2014/main" id="{B783ACB8-F40C-2B49-AFD7-99A0A2C63F3B}"/>
              </a:ext>
            </a:extLst>
          </p:cNvPr>
          <p:cNvSpPr/>
          <p:nvPr/>
        </p:nvSpPr>
        <p:spPr>
          <a:xfrm>
            <a:off x="-2569547" y="3674501"/>
            <a:ext cx="1919410" cy="581431"/>
          </a:xfrm>
          <a:prstGeom prst="wedgeRoundRectCallout">
            <a:avLst>
              <a:gd name="adj1" fmla="val 148071"/>
              <a:gd name="adj2" fmla="val -205567"/>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nvGrpSpPr>
          <p:cNvPr id="21" name="Group 20">
            <a:extLst>
              <a:ext uri="{FF2B5EF4-FFF2-40B4-BE49-F238E27FC236}">
                <a16:creationId xmlns:a16="http://schemas.microsoft.com/office/drawing/2014/main" id="{D7270270-8C8A-F941-970C-4C769B773100}"/>
              </a:ext>
            </a:extLst>
          </p:cNvPr>
          <p:cNvGrpSpPr/>
          <p:nvPr/>
        </p:nvGrpSpPr>
        <p:grpSpPr>
          <a:xfrm>
            <a:off x="12456208" y="2146590"/>
            <a:ext cx="1921319" cy="590874"/>
            <a:chOff x="12102535" y="2152169"/>
            <a:chExt cx="1921319" cy="590874"/>
          </a:xfrm>
          <a:solidFill>
            <a:schemeClr val="accent1">
              <a:lumMod val="60000"/>
              <a:lumOff val="40000"/>
            </a:schemeClr>
          </a:solidFill>
        </p:grpSpPr>
        <p:sp>
          <p:nvSpPr>
            <p:cNvPr id="74" name="Rounded Rectangular Callout 73">
              <a:extLst>
                <a:ext uri="{FF2B5EF4-FFF2-40B4-BE49-F238E27FC236}">
                  <a16:creationId xmlns:a16="http://schemas.microsoft.com/office/drawing/2014/main" id="{F6869E97-C2BD-654F-B5D8-AEA6EBED8AB2}"/>
                </a:ext>
              </a:extLst>
            </p:cNvPr>
            <p:cNvSpPr/>
            <p:nvPr/>
          </p:nvSpPr>
          <p:spPr>
            <a:xfrm>
              <a:off x="12102535" y="2152169"/>
              <a:ext cx="1919410" cy="581431"/>
            </a:xfrm>
            <a:prstGeom prst="wedgeRoundRectCallout">
              <a:avLst>
                <a:gd name="adj1" fmla="val -136564"/>
                <a:gd name="adj2" fmla="val -67561"/>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sp>
          <p:nvSpPr>
            <p:cNvPr id="75" name="Rounded Rectangular Callout 74">
              <a:extLst>
                <a:ext uri="{FF2B5EF4-FFF2-40B4-BE49-F238E27FC236}">
                  <a16:creationId xmlns:a16="http://schemas.microsoft.com/office/drawing/2014/main" id="{EF38D856-A6AB-B146-9A5C-0B0E5BC2CBCC}"/>
                </a:ext>
              </a:extLst>
            </p:cNvPr>
            <p:cNvSpPr/>
            <p:nvPr/>
          </p:nvSpPr>
          <p:spPr>
            <a:xfrm>
              <a:off x="12104444" y="2161612"/>
              <a:ext cx="1919410" cy="581431"/>
            </a:xfrm>
            <a:prstGeom prst="wedgeRoundRectCallout">
              <a:avLst>
                <a:gd name="adj1" fmla="val -135481"/>
                <a:gd name="adj2" fmla="val 36092"/>
                <a:gd name="adj3" fmla="val 16667"/>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AIMAccount</a:t>
              </a:r>
              <a:endParaRPr lang="en-US" dirty="0"/>
            </a:p>
          </p:txBody>
        </p:sp>
      </p:grpSp>
      <p:sp>
        <p:nvSpPr>
          <p:cNvPr id="87" name="Rounded Rectangular Callout 86">
            <a:extLst>
              <a:ext uri="{FF2B5EF4-FFF2-40B4-BE49-F238E27FC236}">
                <a16:creationId xmlns:a16="http://schemas.microsoft.com/office/drawing/2014/main" id="{068AB2B9-0D30-6743-8E92-E15C2DEB38E9}"/>
              </a:ext>
            </a:extLst>
          </p:cNvPr>
          <p:cNvSpPr/>
          <p:nvPr/>
        </p:nvSpPr>
        <p:spPr>
          <a:xfrm>
            <a:off x="12454039" y="1034383"/>
            <a:ext cx="1919410" cy="581431"/>
          </a:xfrm>
          <a:prstGeom prst="wedgeRoundRectCallout">
            <a:avLst>
              <a:gd name="adj1" fmla="val -95541"/>
              <a:gd name="adj2" fmla="val 63495"/>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CCPEndpoint</a:t>
            </a:r>
            <a:endParaRPr lang="en-US" dirty="0">
              <a:solidFill>
                <a:schemeClr val="tx1"/>
              </a:solidFill>
            </a:endParaRPr>
          </a:p>
        </p:txBody>
      </p:sp>
      <p:sp>
        <p:nvSpPr>
          <p:cNvPr id="18" name="TextBox 17">
            <a:extLst>
              <a:ext uri="{FF2B5EF4-FFF2-40B4-BE49-F238E27FC236}">
                <a16:creationId xmlns:a16="http://schemas.microsoft.com/office/drawing/2014/main" id="{0FE0B714-46A3-7F44-AEEE-C3E3BECB118B}"/>
              </a:ext>
            </a:extLst>
          </p:cNvPr>
          <p:cNvSpPr txBox="1"/>
          <p:nvPr/>
        </p:nvSpPr>
        <p:spPr>
          <a:xfrm>
            <a:off x="8241292" y="3716913"/>
            <a:ext cx="7416800" cy="8556188"/>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spAutoFit/>
          </a:bodyPr>
          <a:lstStyle/>
          <a:p>
            <a:pPr algn="ctr"/>
            <a:r>
              <a:rPr lang="en-US" sz="2000" b="1" dirty="0"/>
              <a:t>CP/CCP/ASCP Licensing Terminology</a:t>
            </a:r>
          </a:p>
          <a:p>
            <a:endParaRPr lang="en-US" sz="2000" u="sng" dirty="0"/>
          </a:p>
          <a:p>
            <a:r>
              <a:rPr lang="en-US" sz="2000" u="sng" dirty="0"/>
              <a:t>Represented in License Capacity Report:</a:t>
            </a:r>
          </a:p>
          <a:p>
            <a:pPr marL="628650" lvl="1" indent="-171450">
              <a:buFont typeface="Arial" panose="020B0604020202020204" pitchFamily="34" charset="0"/>
              <a:buChar char="•"/>
            </a:pPr>
            <a:r>
              <a:rPr lang="en-US" dirty="0" err="1"/>
              <a:t>AppProvider</a:t>
            </a:r>
            <a:r>
              <a:rPr lang="en-US" dirty="0"/>
              <a:t> == Credential Provider agent</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Unlicensed (no $$): Sync/LOB users</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AIMAccount</a:t>
            </a:r>
            <a:r>
              <a:rPr lang="en-US" dirty="0"/>
              <a:t> == Application ID (</a:t>
            </a:r>
            <a:r>
              <a:rPr lang="en-US" dirty="0" err="1"/>
              <a:t>AppID</a:t>
            </a:r>
            <a:r>
              <a:rPr lang="en-US" dirty="0"/>
              <a:t>) in PVWA</a:t>
            </a:r>
          </a:p>
          <a:p>
            <a:pPr marL="1085850" lvl="2" indent="-171450">
              <a:buFont typeface="Arial" panose="020B0604020202020204" pitchFamily="34" charset="0"/>
              <a:buChar char="•"/>
            </a:pPr>
            <a:r>
              <a:rPr lang="en-US" dirty="0"/>
              <a:t>Not licensed (no $$), provided as ~10x </a:t>
            </a:r>
            <a:r>
              <a:rPr lang="en-US" dirty="0" err="1"/>
              <a:t>AppProvider</a:t>
            </a:r>
            <a:r>
              <a:rPr lang="en-US" dirty="0"/>
              <a:t> count</a:t>
            </a:r>
          </a:p>
          <a:p>
            <a:pPr marL="1085850" lvl="2" indent="-171450">
              <a:buFont typeface="Arial" panose="020B0604020202020204" pitchFamily="34" charset="0"/>
              <a:buChar char="•"/>
            </a:pPr>
            <a:r>
              <a:rPr lang="en-US" dirty="0"/>
              <a:t>More can be allocated w/ support ticket</a:t>
            </a:r>
          </a:p>
          <a:p>
            <a:pPr marL="1085850" lvl="2" indent="-171450">
              <a:buFont typeface="Arial" panose="020B0604020202020204" pitchFamily="34" charset="0"/>
              <a:buChar char="•"/>
            </a:pPr>
            <a:r>
              <a:rPr lang="en-US" dirty="0"/>
              <a:t>Tracked &amp; enforced by license manager</a:t>
            </a:r>
          </a:p>
          <a:p>
            <a:pPr marL="628650" lvl="1" indent="-171450">
              <a:buFont typeface="Arial" panose="020B0604020202020204" pitchFamily="34" charset="0"/>
              <a:buChar char="•"/>
            </a:pPr>
            <a:r>
              <a:rPr lang="en-US" dirty="0" err="1"/>
              <a:t>CCPEndpoints</a:t>
            </a:r>
            <a:r>
              <a:rPr lang="en-US" dirty="0"/>
              <a:t> == Calling system hosting apps calling CCP</a:t>
            </a:r>
          </a:p>
          <a:p>
            <a:pPr marL="1085850" lvl="2" indent="-171450">
              <a:buFont typeface="Arial" panose="020B0604020202020204" pitchFamily="34" charset="0"/>
              <a:buChar char="•"/>
            </a:pPr>
            <a:r>
              <a:rPr lang="en-US" dirty="0"/>
              <a:t>Licensed: </a:t>
            </a:r>
            <a:r>
              <a:rPr lang="en-US" dirty="0" err="1"/>
              <a:t>APP_STATIC_xxx</a:t>
            </a:r>
            <a:r>
              <a:rPr lang="en-US" dirty="0"/>
              <a:t>, </a:t>
            </a:r>
            <a:r>
              <a:rPr lang="en-US" dirty="0" err="1"/>
              <a:t>APP_ISV_xxx</a:t>
            </a:r>
            <a:r>
              <a:rPr lang="en-US" dirty="0"/>
              <a:t>, </a:t>
            </a:r>
            <a:r>
              <a:rPr lang="en-US" dirty="0" err="1"/>
              <a:t>APP_RPA_xxx</a:t>
            </a:r>
            <a:r>
              <a:rPr lang="en-US" dirty="0"/>
              <a:t> SKUs</a:t>
            </a:r>
          </a:p>
          <a:p>
            <a:pPr marL="1085850" lvl="2" indent="-171450">
              <a:buFont typeface="Arial" panose="020B0604020202020204" pitchFamily="34" charset="0"/>
              <a:buChar char="•"/>
            </a:pPr>
            <a:r>
              <a:rPr lang="en-US" dirty="0"/>
              <a:t>Not tracked or enforced by license manager</a:t>
            </a:r>
          </a:p>
          <a:p>
            <a:endParaRPr lang="en-US" sz="2000" u="sng" dirty="0"/>
          </a:p>
          <a:p>
            <a:r>
              <a:rPr lang="en-US" sz="2000" u="sng" dirty="0"/>
              <a:t>Licensing Terminology:</a:t>
            </a:r>
          </a:p>
          <a:p>
            <a:pPr marL="628650" lvl="1" indent="-171450">
              <a:buFont typeface="Arial" panose="020B0604020202020204" pitchFamily="34" charset="0"/>
              <a:buChar char="•"/>
            </a:pPr>
            <a:r>
              <a:rPr lang="en-US" dirty="0"/>
              <a:t>Calling System == a host/IP-address calling CP/ASCP/CCP</a:t>
            </a:r>
          </a:p>
          <a:p>
            <a:pPr marL="1085850" lvl="2" indent="-171450">
              <a:buFont typeface="Arial" panose="020B0604020202020204" pitchFamily="34" charset="0"/>
              <a:buChar char="•"/>
            </a:pPr>
            <a:r>
              <a:rPr lang="en-US" dirty="0"/>
              <a:t>Primarily used for licensing custom/in-house built applications</a:t>
            </a:r>
          </a:p>
          <a:p>
            <a:pPr marL="1085850" lvl="2" indent="-171450">
              <a:buFont typeface="Arial" panose="020B0604020202020204" pitchFamily="34" charset="0"/>
              <a:buChar char="•"/>
            </a:pPr>
            <a:r>
              <a:rPr lang="en-US" dirty="0"/>
              <a:t>Not represented directly in License Capacity Report</a:t>
            </a:r>
          </a:p>
          <a:p>
            <a:pPr marL="1085850" lvl="2" indent="-171450">
              <a:buFont typeface="Arial" panose="020B0604020202020204" pitchFamily="34" charset="0"/>
              <a:buChar char="•"/>
            </a:pPr>
            <a:r>
              <a:rPr lang="en-US" dirty="0" err="1"/>
              <a:t>APP_STATIC_xxx</a:t>
            </a:r>
            <a:r>
              <a:rPr lang="en-US" dirty="0"/>
              <a:t> SKU</a:t>
            </a:r>
          </a:p>
          <a:p>
            <a:pPr marL="1085850" lvl="2" indent="-171450">
              <a:buFont typeface="Arial" panose="020B0604020202020204" pitchFamily="34" charset="0"/>
              <a:buChar char="•"/>
            </a:pPr>
            <a:r>
              <a:rPr lang="en-US" dirty="0"/>
              <a:t>Map to CP/ASCP </a:t>
            </a:r>
            <a:r>
              <a:rPr lang="en-US" dirty="0" err="1"/>
              <a:t>AppProviders</a:t>
            </a:r>
            <a:r>
              <a:rPr lang="en-US" dirty="0"/>
              <a:t> + </a:t>
            </a:r>
            <a:r>
              <a:rPr lang="en-US" dirty="0" err="1"/>
              <a:t>CCPEndpoints</a:t>
            </a:r>
            <a:endParaRPr lang="en-US" dirty="0"/>
          </a:p>
          <a:p>
            <a:pPr marL="628650" lvl="1" indent="-171450">
              <a:buFont typeface="Arial" panose="020B0604020202020204" pitchFamily="34" charset="0"/>
              <a:buChar char="•"/>
            </a:pPr>
            <a:r>
              <a:rPr lang="en-US" dirty="0"/>
              <a:t>Third-party/ISV/RPA license units are product-specific</a:t>
            </a:r>
          </a:p>
          <a:p>
            <a:pPr marL="1085850" lvl="2" indent="-171450">
              <a:buFont typeface="Arial" panose="020B0604020202020204" pitchFamily="34" charset="0"/>
              <a:buChar char="•"/>
            </a:pPr>
            <a:r>
              <a:rPr lang="en-US" dirty="0"/>
              <a:t>Robotic Process Automation (RPA) Solutions</a:t>
            </a:r>
          </a:p>
          <a:p>
            <a:pPr marL="1543050" lvl="3" indent="-171450">
              <a:buFont typeface="Arial" panose="020B0604020202020204" pitchFamily="34" charset="0"/>
              <a:buChar char="•"/>
            </a:pPr>
            <a:r>
              <a:rPr lang="en-US" dirty="0" err="1"/>
              <a:t>APP_RPA_xxx</a:t>
            </a:r>
            <a:r>
              <a:rPr lang="en-US" dirty="0"/>
              <a:t> SKU</a:t>
            </a:r>
          </a:p>
          <a:p>
            <a:pPr marL="1543050" lvl="3" indent="-171450">
              <a:buFont typeface="Arial" panose="020B0604020202020204" pitchFamily="34" charset="0"/>
              <a:buChar char="•"/>
            </a:pPr>
            <a:r>
              <a:rPr lang="en-US" dirty="0"/>
              <a:t>Licensed per bot</a:t>
            </a:r>
          </a:p>
          <a:p>
            <a:pPr marL="1085850" lvl="2" indent="-171450">
              <a:buFont typeface="Arial" panose="020B0604020202020204" pitchFamily="34" charset="0"/>
              <a:buChar char="•"/>
            </a:pPr>
            <a:r>
              <a:rPr lang="en-US" dirty="0"/>
              <a:t>Non-RPA solutions</a:t>
            </a:r>
          </a:p>
          <a:p>
            <a:pPr marL="1543050" lvl="3" indent="-171450">
              <a:buFont typeface="Arial" panose="020B0604020202020204" pitchFamily="34" charset="0"/>
              <a:buChar char="•"/>
            </a:pPr>
            <a:r>
              <a:rPr lang="en-US" dirty="0" err="1"/>
              <a:t>APP_ISV_xxx</a:t>
            </a:r>
            <a:r>
              <a:rPr lang="en-US" dirty="0"/>
              <a:t> SKU</a:t>
            </a:r>
          </a:p>
          <a:p>
            <a:pPr marL="1543050" lvl="3" indent="-171450">
              <a:buFont typeface="Arial" panose="020B0604020202020204" pitchFamily="34" charset="0"/>
              <a:buChar char="•"/>
            </a:pPr>
            <a:r>
              <a:rPr lang="en-US" dirty="0"/>
              <a:t>Examples:</a:t>
            </a:r>
          </a:p>
          <a:p>
            <a:pPr marL="2000250" lvl="4" indent="-171450">
              <a:buFont typeface="Arial" panose="020B0604020202020204" pitchFamily="34" charset="0"/>
              <a:buChar char="•"/>
            </a:pPr>
            <a:r>
              <a:rPr lang="en-US" dirty="0"/>
              <a:t>Vulnerability scanners -&gt; licensed per scanning engine</a:t>
            </a:r>
          </a:p>
          <a:p>
            <a:pPr marL="2000250" lvl="4" indent="-171450">
              <a:buFont typeface="Arial" panose="020B0604020202020204" pitchFamily="34" charset="0"/>
              <a:buChar char="•"/>
            </a:pPr>
            <a:r>
              <a:rPr lang="en-US" dirty="0"/>
              <a:t>ServiceNow -&gt; licensed per mid server</a:t>
            </a:r>
          </a:p>
        </p:txBody>
      </p:sp>
      <p:grpSp>
        <p:nvGrpSpPr>
          <p:cNvPr id="22" name="Group 21">
            <a:extLst>
              <a:ext uri="{FF2B5EF4-FFF2-40B4-BE49-F238E27FC236}">
                <a16:creationId xmlns:a16="http://schemas.microsoft.com/office/drawing/2014/main" id="{20661439-35C0-E843-BF81-FB3F358DA565}"/>
              </a:ext>
            </a:extLst>
          </p:cNvPr>
          <p:cNvGrpSpPr/>
          <p:nvPr/>
        </p:nvGrpSpPr>
        <p:grpSpPr>
          <a:xfrm>
            <a:off x="5315817" y="7046565"/>
            <a:ext cx="1919410" cy="600317"/>
            <a:chOff x="12460984" y="3808458"/>
            <a:chExt cx="1919410" cy="600317"/>
          </a:xfrm>
        </p:grpSpPr>
        <p:sp>
          <p:nvSpPr>
            <p:cNvPr id="76" name="Rounded Rectangular Callout 75">
              <a:extLst>
                <a:ext uri="{FF2B5EF4-FFF2-40B4-BE49-F238E27FC236}">
                  <a16:creationId xmlns:a16="http://schemas.microsoft.com/office/drawing/2014/main" id="{4E0B06A0-3BF3-F148-915B-43326742C79F}"/>
                </a:ext>
              </a:extLst>
            </p:cNvPr>
            <p:cNvSpPr/>
            <p:nvPr/>
          </p:nvSpPr>
          <p:spPr>
            <a:xfrm>
              <a:off x="12460984" y="3808458"/>
              <a:ext cx="1919410" cy="581431"/>
            </a:xfrm>
            <a:prstGeom prst="wedgeRoundRectCallout">
              <a:avLst>
                <a:gd name="adj1" fmla="val 140311"/>
                <a:gd name="adj2" fmla="val -7131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7" name="Rounded Rectangular Callout 76">
              <a:extLst>
                <a:ext uri="{FF2B5EF4-FFF2-40B4-BE49-F238E27FC236}">
                  <a16:creationId xmlns:a16="http://schemas.microsoft.com/office/drawing/2014/main" id="{759CC868-4FA5-4741-8232-320B74BB109A}"/>
                </a:ext>
              </a:extLst>
            </p:cNvPr>
            <p:cNvSpPr/>
            <p:nvPr/>
          </p:nvSpPr>
          <p:spPr>
            <a:xfrm>
              <a:off x="12460984" y="3817901"/>
              <a:ext cx="1919410" cy="581431"/>
            </a:xfrm>
            <a:prstGeom prst="wedgeRoundRectCallout">
              <a:avLst>
                <a:gd name="adj1" fmla="val -140714"/>
                <a:gd name="adj2" fmla="val -7222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sp>
          <p:nvSpPr>
            <p:cNvPr id="78" name="Rounded Rectangular Callout 77">
              <a:extLst>
                <a:ext uri="{FF2B5EF4-FFF2-40B4-BE49-F238E27FC236}">
                  <a16:creationId xmlns:a16="http://schemas.microsoft.com/office/drawing/2014/main" id="{48C13178-BBDB-C446-8D52-F1A543275FE0}"/>
                </a:ext>
              </a:extLst>
            </p:cNvPr>
            <p:cNvSpPr/>
            <p:nvPr/>
          </p:nvSpPr>
          <p:spPr>
            <a:xfrm>
              <a:off x="12460984" y="3827344"/>
              <a:ext cx="1919410" cy="581431"/>
            </a:xfrm>
            <a:prstGeom prst="wedgeRoundRectCallout">
              <a:avLst>
                <a:gd name="adj1" fmla="val -136022"/>
                <a:gd name="adj2" fmla="val -2724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Calling System</a:t>
              </a:r>
            </a:p>
          </p:txBody>
        </p:sp>
      </p:grpSp>
      <p:grpSp>
        <p:nvGrpSpPr>
          <p:cNvPr id="23" name="Group 22">
            <a:extLst>
              <a:ext uri="{FF2B5EF4-FFF2-40B4-BE49-F238E27FC236}">
                <a16:creationId xmlns:a16="http://schemas.microsoft.com/office/drawing/2014/main" id="{95AED380-5244-7642-8FBA-B065BE732316}"/>
              </a:ext>
            </a:extLst>
          </p:cNvPr>
          <p:cNvGrpSpPr/>
          <p:nvPr/>
        </p:nvGrpSpPr>
        <p:grpSpPr>
          <a:xfrm>
            <a:off x="-5543579" y="4814387"/>
            <a:ext cx="6341428" cy="4031388"/>
            <a:chOff x="-5543579" y="4814387"/>
            <a:chExt cx="6341428" cy="4031388"/>
          </a:xfrm>
        </p:grpSpPr>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403094" y="5547512"/>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DDBF32D-835D-924C-B3A9-60DB4C2E26BA}"/>
                </a:ext>
              </a:extLst>
            </p:cNvPr>
            <p:cNvPicPr>
              <a:picLocks noChangeAspect="1"/>
            </p:cNvPicPr>
            <p:nvPr/>
          </p:nvPicPr>
          <p:blipFill>
            <a:blip r:embed="rId6"/>
            <a:stretch>
              <a:fillRect/>
            </a:stretch>
          </p:blipFill>
          <p:spPr>
            <a:xfrm>
              <a:off x="-5543579" y="4814387"/>
              <a:ext cx="6306081" cy="4031388"/>
            </a:xfrm>
            <a:prstGeom prst="rect">
              <a:avLst/>
            </a:prstGeom>
            <a:effectLst>
              <a:outerShdw blurRad="50800" dist="38100" dir="2700000" algn="tl" rotWithShape="0">
                <a:prstClr val="black">
                  <a:alpha val="40000"/>
                </a:prstClr>
              </a:outerShdw>
            </a:effectLst>
          </p:spPr>
        </p:pic>
        <p:sp>
          <p:nvSpPr>
            <p:cNvPr id="15" name="Rounded Rectangle 14">
              <a:extLst>
                <a:ext uri="{FF2B5EF4-FFF2-40B4-BE49-F238E27FC236}">
                  <a16:creationId xmlns:a16="http://schemas.microsoft.com/office/drawing/2014/main" id="{F3094A85-9DED-7F44-96D8-1BBB8F6FD314}"/>
                </a:ext>
              </a:extLst>
            </p:cNvPr>
            <p:cNvSpPr/>
            <p:nvPr/>
          </p:nvSpPr>
          <p:spPr>
            <a:xfrm>
              <a:off x="-5422900" y="5892158"/>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a:extLst>
                <a:ext uri="{FF2B5EF4-FFF2-40B4-BE49-F238E27FC236}">
                  <a16:creationId xmlns:a16="http://schemas.microsoft.com/office/drawing/2014/main" id="{9FFD79C5-2BBA-4E44-8227-6BFDC408F720}"/>
                </a:ext>
              </a:extLst>
            </p:cNvPr>
            <p:cNvSpPr/>
            <p:nvPr/>
          </p:nvSpPr>
          <p:spPr>
            <a:xfrm>
              <a:off x="-5422900" y="6716823"/>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a:extLst>
                <a:ext uri="{FF2B5EF4-FFF2-40B4-BE49-F238E27FC236}">
                  <a16:creationId xmlns:a16="http://schemas.microsoft.com/office/drawing/2014/main" id="{8A2073C4-08FB-8B47-9C07-67965C3D9BF5}"/>
                </a:ext>
              </a:extLst>
            </p:cNvPr>
            <p:cNvSpPr/>
            <p:nvPr/>
          </p:nvSpPr>
          <p:spPr>
            <a:xfrm>
              <a:off x="-5422900" y="7493104"/>
              <a:ext cx="5981582" cy="2265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a:extLst>
              <a:ext uri="{FF2B5EF4-FFF2-40B4-BE49-F238E27FC236}">
                <a16:creationId xmlns:a16="http://schemas.microsoft.com/office/drawing/2014/main" id="{6C845C9A-FD21-A74C-8BBE-00B29F6A41F0}"/>
              </a:ext>
            </a:extLst>
          </p:cNvPr>
          <p:cNvPicPr>
            <a:picLocks noChangeAspect="1"/>
          </p:cNvPicPr>
          <p:nvPr/>
        </p:nvPicPr>
        <p:blipFill>
          <a:blip r:embed="rId7"/>
          <a:stretch>
            <a:fillRect/>
          </a:stretch>
        </p:blipFill>
        <p:spPr>
          <a:xfrm>
            <a:off x="-6926895" y="8696073"/>
            <a:ext cx="6697222" cy="4932063"/>
          </a:xfrm>
          <a:prstGeom prst="rect">
            <a:avLst/>
          </a:prstGeom>
        </p:spPr>
      </p:pic>
      <p:pic>
        <p:nvPicPr>
          <p:cNvPr id="25" name="Picture 24">
            <a:extLst>
              <a:ext uri="{FF2B5EF4-FFF2-40B4-BE49-F238E27FC236}">
                <a16:creationId xmlns:a16="http://schemas.microsoft.com/office/drawing/2014/main" id="{DCCA3D9B-36CB-3D42-9EDE-FCD6A2E9C974}"/>
              </a:ext>
            </a:extLst>
          </p:cNvPr>
          <p:cNvPicPr>
            <a:picLocks noChangeAspect="1"/>
          </p:cNvPicPr>
          <p:nvPr/>
        </p:nvPicPr>
        <p:blipFill>
          <a:blip r:embed="rId8"/>
          <a:stretch>
            <a:fillRect/>
          </a:stretch>
        </p:blipFill>
        <p:spPr>
          <a:xfrm>
            <a:off x="631008" y="8639210"/>
            <a:ext cx="6861992" cy="4988926"/>
          </a:xfrm>
          <a:prstGeom prst="rect">
            <a:avLst/>
          </a:prstGeom>
        </p:spPr>
      </p:pic>
      <p:sp>
        <p:nvSpPr>
          <p:cNvPr id="27" name="Bent Arrow 26">
            <a:extLst>
              <a:ext uri="{FF2B5EF4-FFF2-40B4-BE49-F238E27FC236}">
                <a16:creationId xmlns:a16="http://schemas.microsoft.com/office/drawing/2014/main" id="{DDB723B1-8E13-FD4E-8A1D-D36DE1D66202}"/>
              </a:ext>
            </a:extLst>
          </p:cNvPr>
          <p:cNvSpPr/>
          <p:nvPr/>
        </p:nvSpPr>
        <p:spPr>
          <a:xfrm rot="5400000">
            <a:off x="-842592" y="7100542"/>
            <a:ext cx="3295523" cy="1045400"/>
          </a:xfrm>
          <a:prstGeom prst="bentArrow">
            <a:avLst>
              <a:gd name="adj1" fmla="val 7202"/>
              <a:gd name="adj2" fmla="val 10853"/>
              <a:gd name="adj3" fmla="val 12679"/>
              <a:gd name="adj4" fmla="val 92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Bent Arrow 97">
            <a:extLst>
              <a:ext uri="{FF2B5EF4-FFF2-40B4-BE49-F238E27FC236}">
                <a16:creationId xmlns:a16="http://schemas.microsoft.com/office/drawing/2014/main" id="{521E0365-D5B0-054D-B14C-4A040223F7BE}"/>
              </a:ext>
            </a:extLst>
          </p:cNvPr>
          <p:cNvSpPr/>
          <p:nvPr/>
        </p:nvSpPr>
        <p:spPr>
          <a:xfrm rot="16200000" flipH="1">
            <a:off x="-7207599" y="7865068"/>
            <a:ext cx="2900918" cy="668480"/>
          </a:xfrm>
          <a:prstGeom prst="bentArrow">
            <a:avLst>
              <a:gd name="adj1" fmla="val 7202"/>
              <a:gd name="adj2" fmla="val 10853"/>
              <a:gd name="adj3" fmla="val 12679"/>
              <a:gd name="adj4" fmla="val 55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a:xfrm>
            <a:off x="603663" y="969779"/>
            <a:ext cx="5361709" cy="5282969"/>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a:noAutofit/>
          </a:bodyPr>
          <a:lstStyle/>
          <a:p>
            <a:pPr marL="0" indent="0" algn="ctr">
              <a:lnSpc>
                <a:spcPct val="100000"/>
              </a:lnSpc>
              <a:buNone/>
            </a:pPr>
            <a:r>
              <a:rPr lang="en-US" sz="1600" b="1" dirty="0"/>
              <a:t>Attribute-Based Authentication (authn-k8s)</a:t>
            </a:r>
            <a:endParaRPr lang="en-US" sz="1100" b="1" dirty="0"/>
          </a:p>
          <a:p>
            <a:pPr marL="182880" indent="-228600">
              <a:lnSpc>
                <a:spcPct val="100000"/>
              </a:lnSpc>
              <a:buFont typeface="+mj-lt"/>
              <a:buAutoNum type="arabicPeriod"/>
            </a:pPr>
            <a:r>
              <a:rPr lang="en-US" sz="1100" b="1" dirty="0"/>
              <a:t>App retrieves secrets</a:t>
            </a:r>
          </a:p>
          <a:p>
            <a:pPr lvl="1">
              <a:lnSpc>
                <a:spcPct val="100000"/>
              </a:lnSpc>
            </a:pPr>
            <a:r>
              <a:rPr lang="en-US" sz="1100" dirty="0"/>
              <a:t>Authenticator runs as a sidecar or </a:t>
            </a:r>
            <a:r>
              <a:rPr lang="en-US" sz="1100" dirty="0" err="1"/>
              <a:t>init</a:t>
            </a:r>
            <a:r>
              <a:rPr lang="en-US" sz="1100" dirty="0"/>
              <a:t> container</a:t>
            </a:r>
          </a:p>
          <a:p>
            <a:pPr lvl="1">
              <a:lnSpc>
                <a:spcPct val="100000"/>
              </a:lnSpc>
            </a:pPr>
            <a:r>
              <a:rPr lang="en-US" sz="1100" dirty="0"/>
              <a:t>App pulls secrets with REST API (or Summon)</a:t>
            </a:r>
          </a:p>
          <a:p>
            <a:pPr marL="182880" indent="-228600">
              <a:lnSpc>
                <a:spcPct val="100000"/>
              </a:lnSpc>
              <a:buFont typeface="+mj-lt"/>
              <a:buAutoNum type="arabicPeriod"/>
            </a:pPr>
            <a:r>
              <a:rPr lang="en-US" sz="1100" b="1" dirty="0"/>
              <a:t>K8s secrets</a:t>
            </a:r>
          </a:p>
          <a:p>
            <a:pPr lvl="1">
              <a:lnSpc>
                <a:spcPct val="100000"/>
              </a:lnSpc>
            </a:pPr>
            <a:r>
              <a:rPr lang="en-US" sz="1100" dirty="0"/>
              <a:t>K8s Secrets Provider runs as an </a:t>
            </a:r>
            <a:r>
              <a:rPr lang="en-US" sz="1100" dirty="0" err="1"/>
              <a:t>init</a:t>
            </a:r>
            <a:r>
              <a:rPr lang="en-US" sz="1100" dirty="0"/>
              <a:t> container or job</a:t>
            </a:r>
          </a:p>
          <a:p>
            <a:pPr lvl="1">
              <a:lnSpc>
                <a:spcPct val="100000"/>
              </a:lnSpc>
            </a:pPr>
            <a:r>
              <a:rPr lang="en-US" sz="1100" dirty="0"/>
              <a:t>Manifest for K8s secrets contain </a:t>
            </a:r>
            <a:r>
              <a:rPr lang="en-US" sz="1100" dirty="0" err="1"/>
              <a:t>Conjur</a:t>
            </a:r>
            <a:r>
              <a:rPr lang="en-US" sz="1100" dirty="0"/>
              <a:t> maps</a:t>
            </a:r>
          </a:p>
          <a:p>
            <a:pPr lvl="1">
              <a:lnSpc>
                <a:spcPct val="100000"/>
              </a:lnSpc>
            </a:pPr>
            <a:r>
              <a:rPr lang="en-US" sz="1100" dirty="0"/>
              <a:t>Provider parses </a:t>
            </a:r>
            <a:r>
              <a:rPr lang="en-US" sz="1100" dirty="0" err="1"/>
              <a:t>Conjur</a:t>
            </a:r>
            <a:r>
              <a:rPr lang="en-US" sz="1100" dirty="0"/>
              <a:t> map, retrieves secrets &amp; dynamically patches K8s secrets w/ secret values</a:t>
            </a:r>
          </a:p>
          <a:p>
            <a:pPr marL="182880" indent="-228600">
              <a:lnSpc>
                <a:spcPct val="100000"/>
              </a:lnSpc>
              <a:buFont typeface="+mj-lt"/>
              <a:buAutoNum type="arabicPeriod"/>
            </a:pPr>
            <a:r>
              <a:rPr lang="en-US" sz="1100" b="1" dirty="0"/>
              <a:t>Secrets pushed to file</a:t>
            </a:r>
          </a:p>
          <a:p>
            <a:pPr lvl="1">
              <a:lnSpc>
                <a:spcPct val="100000"/>
              </a:lnSpc>
            </a:pPr>
            <a:r>
              <a:rPr lang="en-US" sz="1100" dirty="0"/>
              <a:t>K8s Secrets Provider runs as an </a:t>
            </a:r>
            <a:r>
              <a:rPr lang="en-US" sz="1100" dirty="0" err="1"/>
              <a:t>init</a:t>
            </a:r>
            <a:r>
              <a:rPr lang="en-US" sz="1100" dirty="0"/>
              <a:t> container or sidecar</a:t>
            </a:r>
          </a:p>
          <a:p>
            <a:pPr lvl="1">
              <a:lnSpc>
                <a:spcPct val="100000"/>
              </a:lnSpc>
            </a:pPr>
            <a:r>
              <a:rPr lang="en-US" sz="1100" dirty="0"/>
              <a:t>Manifest for pod contains annotations w/ </a:t>
            </a:r>
            <a:r>
              <a:rPr lang="en-US" sz="1100" dirty="0" err="1"/>
              <a:t>Conjur</a:t>
            </a:r>
            <a:r>
              <a:rPr lang="en-US" sz="1100" dirty="0"/>
              <a:t> map and file format specs</a:t>
            </a:r>
          </a:p>
          <a:p>
            <a:pPr lvl="1">
              <a:lnSpc>
                <a:spcPct val="100000"/>
              </a:lnSpc>
            </a:pPr>
            <a:r>
              <a:rPr lang="en-US" sz="1100" dirty="0"/>
              <a:t>Provider parses annotations, retrieves secrets &amp; writes secrets to pod’s filesystem in specified format</a:t>
            </a:r>
          </a:p>
          <a:p>
            <a:pPr marL="182880" indent="-228600">
              <a:lnSpc>
                <a:spcPct val="100000"/>
              </a:lnSpc>
              <a:buFont typeface="+mj-lt"/>
              <a:buAutoNum type="arabicPeriod"/>
            </a:pPr>
            <a:r>
              <a:rPr lang="en-US" sz="1100" b="1" dirty="0" err="1"/>
              <a:t>Secretless</a:t>
            </a:r>
            <a:endParaRPr lang="en-US" sz="1100" b="1" dirty="0"/>
          </a:p>
          <a:p>
            <a:pPr lvl="1">
              <a:lnSpc>
                <a:spcPct val="100000"/>
              </a:lnSpc>
            </a:pPr>
            <a:r>
              <a:rPr lang="en-US" sz="1100" dirty="0" err="1"/>
              <a:t>Secretless</a:t>
            </a:r>
            <a:r>
              <a:rPr lang="en-US" sz="1100" dirty="0"/>
              <a:t> Broker runs as a sidecar listening on pod port(s)</a:t>
            </a:r>
          </a:p>
          <a:p>
            <a:pPr lvl="1">
              <a:lnSpc>
                <a:spcPct val="100000"/>
              </a:lnSpc>
            </a:pPr>
            <a:r>
              <a:rPr lang="en-US" sz="1100" dirty="0"/>
              <a:t>App attempts connection on local port</a:t>
            </a:r>
          </a:p>
          <a:p>
            <a:pPr lvl="1">
              <a:lnSpc>
                <a:spcPct val="100000"/>
              </a:lnSpc>
            </a:pPr>
            <a:r>
              <a:rPr lang="en-US" sz="1100" dirty="0"/>
              <a:t>Broker retrieves secrets, proxies connection for app</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a:xfrm>
            <a:off x="6226630" y="969779"/>
            <a:ext cx="5361709" cy="1495835"/>
          </a:xfrm>
          <a:solidFill>
            <a:schemeClr val="bg1"/>
          </a:solidFill>
          <a:ln>
            <a:solidFill>
              <a:schemeClr val="tx1">
                <a:lumMod val="75000"/>
              </a:schemeClr>
            </a:solidFill>
          </a:ln>
          <a:effectLst>
            <a:outerShdw blurRad="50800" dist="38100" dir="2700000" algn="tl" rotWithShape="0">
              <a:prstClr val="black">
                <a:alpha val="40000"/>
              </a:prstClr>
            </a:outerShdw>
          </a:effectLst>
        </p:spPr>
        <p:txBody>
          <a:bodyPr vert="horz" lIns="91440" tIns="45720" rIns="91440" bIns="45720" rtlCol="0">
            <a:noAutofit/>
          </a:bodyPr>
          <a:lstStyle/>
          <a:p>
            <a:pPr marL="0" indent="0" algn="ctr">
              <a:lnSpc>
                <a:spcPct val="100000"/>
              </a:lnSpc>
              <a:buNone/>
            </a:pPr>
            <a:r>
              <a:rPr lang="en-US" sz="1600" b="1" dirty="0"/>
              <a:t>JWT Authentication (</a:t>
            </a:r>
            <a:r>
              <a:rPr lang="en-US" sz="1600" b="1" dirty="0" err="1"/>
              <a:t>authn-jwt</a:t>
            </a:r>
            <a:r>
              <a:rPr lang="en-US" sz="1600" b="1" dirty="0"/>
              <a:t>)</a:t>
            </a:r>
          </a:p>
          <a:p>
            <a:pPr marL="182880" indent="-228600">
              <a:lnSpc>
                <a:spcPct val="100000"/>
              </a:lnSpc>
              <a:buFont typeface="+mj-lt"/>
              <a:buAutoNum type="arabicPeriod"/>
            </a:pPr>
            <a:r>
              <a:rPr lang="en-US" sz="1100" b="1" dirty="0"/>
              <a:t>App retrieves secrets</a:t>
            </a:r>
          </a:p>
          <a:p>
            <a:pPr lvl="1">
              <a:lnSpc>
                <a:spcPct val="100000"/>
              </a:lnSpc>
            </a:pPr>
            <a:r>
              <a:rPr lang="en-US" sz="1100" dirty="0"/>
              <a:t>App authenticates with service account JWT</a:t>
            </a:r>
          </a:p>
          <a:p>
            <a:pPr lvl="1">
              <a:lnSpc>
                <a:spcPct val="100000"/>
              </a:lnSpc>
            </a:pPr>
            <a:r>
              <a:rPr lang="en-US" sz="1100" dirty="0"/>
              <a:t>App pulls secrets with REST API (or Summon)</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K8s Application Options with </a:t>
            </a:r>
            <a:r>
              <a:rPr lang="en-US" dirty="0" err="1"/>
              <a:t>Conjur</a:t>
            </a:r>
            <a:endParaRPr lang="en-US" dirty="0"/>
          </a:p>
        </p:txBody>
      </p:sp>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38</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39</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45</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47</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48</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55</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56</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6096000" y="2527210"/>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329852" y="2530995"/>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 libraries for their own use</a:t>
            </a:r>
          </a:p>
          <a:p>
            <a:pPr lvl="1"/>
            <a:r>
              <a:rPr lang="en-US" dirty="0"/>
              <a:t>If a user is trying to incorporate </a:t>
            </a:r>
            <a:r>
              <a:rPr lang="en-US" dirty="0" err="1"/>
              <a:t>Conjur</a:t>
            </a:r>
            <a:r>
              <a:rPr lang="en-US" dirty="0"/>
              <a:t> into their project for which CyberArk does not offer an official client, customers can generate a client from the </a:t>
            </a:r>
            <a:r>
              <a:rPr lang="en-US" dirty="0" err="1"/>
              <a:t>OpenAPI</a:t>
            </a:r>
            <a:r>
              <a:rPr lang="en-US" dirty="0"/>
              <a:t> spec instead of writing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7</a:t>
            </a:fld>
            <a:endParaRPr lang="en-US"/>
          </a:p>
        </p:txBody>
      </p:sp>
    </p:spTree>
    <p:extLst>
      <p:ext uri="{BB962C8B-B14F-4D97-AF65-F5344CB8AC3E}">
        <p14:creationId xmlns:p14="http://schemas.microsoft.com/office/powerpoint/2010/main" val="3355140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CCP</a:t>
            </a:r>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79</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2.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2E026A-A33B-42EC-8B75-C574BED8D3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132134</TotalTime>
  <Words>7028</Words>
  <Application>Microsoft Macintosh PowerPoint</Application>
  <PresentationFormat>Widescreen</PresentationFormat>
  <Paragraphs>1481</Paragraphs>
  <Slides>86</Slides>
  <Notes>58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86</vt:i4>
      </vt:variant>
    </vt:vector>
  </HeadingPairs>
  <TitlesOfParts>
    <vt:vector size="101" baseType="lpstr">
      <vt:lpstr>Arial</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CyberArk Secrets Management CP Solution Licensing</vt:lpstr>
      <vt:lpstr>Dynamic Access Provider (Conjur) OCP4 Lab Architecture</vt:lpstr>
      <vt:lpstr>Four secrets access strategies for OCP/K8s</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Secrets Manager - Solution Architecture</vt:lpstr>
      <vt:lpstr>Conjur Secrets Manager Architecture – Example</vt:lpstr>
      <vt:lpstr>Password change management w/ dual accounts</vt:lpstr>
      <vt:lpstr>Conjur Demo Architecture</vt:lpstr>
      <vt:lpstr>Authentication</vt:lpstr>
      <vt:lpstr>If it can be identified, Its access can be managed</vt:lpstr>
      <vt:lpstr>Ways to establish &amp; authenticate Identity</vt:lpstr>
      <vt:lpstr>IAM Role authentication in</vt:lpstr>
      <vt:lpstr>JWT authentication in</vt:lpstr>
      <vt:lpstr>Managed Identity authentication in</vt:lpstr>
      <vt:lpstr>JWT authentication in</vt:lpstr>
      <vt:lpstr>K8s attribute authentication in</vt:lpstr>
      <vt:lpstr>Managed Identity authentication in</vt:lpstr>
      <vt:lpstr>K8s Application Options with Conjur</vt:lpstr>
      <vt:lpstr>Summon for Secrets Injection</vt:lpstr>
      <vt:lpstr>Orchestrating the Pipeline</vt:lpstr>
      <vt:lpstr>Central Credential Provider</vt:lpstr>
      <vt:lpstr>Credential Provider</vt:lpstr>
      <vt:lpstr>Secrets Access Workflow</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95</cp:revision>
  <cp:lastPrinted>2022-04-11T16:25:05Z</cp:lastPrinted>
  <dcterms:created xsi:type="dcterms:W3CDTF">2021-05-16T19:49:28Z</dcterms:created>
  <dcterms:modified xsi:type="dcterms:W3CDTF">2022-05-11T16:19:31Z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